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6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수진" initials="박" lastIdx="1" clrIdx="0">
    <p:extLst>
      <p:ext uri="{19B8F6BF-5375-455C-9EA6-DF929625EA0E}">
        <p15:presenceInfo xmlns:p15="http://schemas.microsoft.com/office/powerpoint/2012/main" userId="박수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A9D2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8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" y="1062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90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1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3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21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63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1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13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49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8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5B8D-AFC3-4A6F-BEF4-11B97F04E494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00F-12FC-484B-80FD-737304D6A2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8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-2"/>
            <a:ext cx="8941873" cy="6858003"/>
            <a:chOff x="-2" y="-2"/>
            <a:chExt cx="8941873" cy="6858003"/>
          </a:xfrm>
        </p:grpSpPr>
        <p:sp>
          <p:nvSpPr>
            <p:cNvPr id="5" name="순서도: 수동 입력 4"/>
            <p:cNvSpPr/>
            <p:nvPr/>
          </p:nvSpPr>
          <p:spPr>
            <a:xfrm rot="16200000" flipH="1" flipV="1">
              <a:off x="1041934" y="-1041937"/>
              <a:ext cx="6858002" cy="8941873"/>
            </a:xfrm>
            <a:prstGeom prst="flowChartManualInput">
              <a:avLst/>
            </a:prstGeom>
            <a:solidFill>
              <a:srgbClr val="93A9D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수동 입력 6"/>
            <p:cNvSpPr/>
            <p:nvPr/>
          </p:nvSpPr>
          <p:spPr>
            <a:xfrm rot="16200000" flipH="1" flipV="1">
              <a:off x="724300" y="-724301"/>
              <a:ext cx="6858002" cy="8306600"/>
            </a:xfrm>
            <a:prstGeom prst="flowChartManualInput">
              <a:avLst/>
            </a:prstGeom>
            <a:solidFill>
              <a:srgbClr val="93A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52494" y="2605030"/>
            <a:ext cx="5958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SQUARE LOGIC</a:t>
            </a:r>
          </a:p>
          <a:p>
            <a:endParaRPr lang="en-US" altLang="ko-KR" sz="20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2021 </a:t>
            </a:r>
            <a:r>
              <a:rPr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임베디드 시스템 소프트웨어 프로젝트</a:t>
            </a:r>
            <a:endParaRPr lang="en-US" altLang="ko-KR" sz="20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20171640 </a:t>
            </a:r>
            <a:r>
              <a:rPr lang="ko-KR" altLang="en-US" sz="20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박수진</a:t>
            </a:r>
          </a:p>
        </p:txBody>
      </p:sp>
    </p:spTree>
    <p:extLst>
      <p:ext uri="{BB962C8B-B14F-4D97-AF65-F5344CB8AC3E}">
        <p14:creationId xmlns:p14="http://schemas.microsoft.com/office/powerpoint/2010/main" val="370924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안드로이드 프로그래밍</a:t>
            </a:r>
            <a:endParaRPr lang="ko-KR" altLang="en-US" sz="35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548255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Activities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MainActivity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									</a:t>
            </a: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GameActivity</a:t>
            </a: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File</a:t>
            </a:r>
            <a:r>
              <a:rPr kumimoji="1" lang="ko-KR" altLang="en-US" sz="2000" dirty="0">
                <a:latin typeface="NanumSquare_ac Bold" panose="020B0600000101010101" pitchFamily="34" charset="-127"/>
                <a:ea typeface="NanumSquare_ac Bold" panose="020B0600000101010101"/>
              </a:rPr>
              <a:t>에서 받아온 유저 정보를 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User class array (</a:t>
            </a: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arraylist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)</a:t>
            </a:r>
            <a:r>
              <a:rPr kumimoji="1" lang="ko-KR" altLang="en-US" sz="2000" dirty="0">
                <a:latin typeface="NanumSquare_ac Bold" panose="020B0600000101010101" pitchFamily="34" charset="-127"/>
                <a:ea typeface="NanumSquare_ac Bold" panose="020B0600000101010101"/>
              </a:rPr>
              <a:t>에 저장</a:t>
            </a: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FD8762-53B3-4082-AAFE-4EFF827F5278}"/>
              </a:ext>
            </a:extLst>
          </p:cNvPr>
          <p:cNvCxnSpPr/>
          <p:nvPr/>
        </p:nvCxnSpPr>
        <p:spPr>
          <a:xfrm>
            <a:off x="3006436" y="2400908"/>
            <a:ext cx="34774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68DCFFE-50A2-406B-B758-318F5310F670}"/>
              </a:ext>
            </a:extLst>
          </p:cNvPr>
          <p:cNvSpPr/>
          <p:nvPr/>
        </p:nvSpPr>
        <p:spPr>
          <a:xfrm>
            <a:off x="3622963" y="1921070"/>
            <a:ext cx="2244436" cy="6643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INTENT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(user name, level)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7665EF0-9C26-42C8-911F-2C99273E10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2576" y="3429000"/>
            <a:ext cx="3280848" cy="25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9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안드로이드 프로그래밍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409709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Activities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GameActivity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									</a:t>
            </a: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EndActivity</a:t>
            </a: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4B302-E89F-4BB8-AEF2-6A7DFBA0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71" y="2810068"/>
            <a:ext cx="6350257" cy="359874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35059E-00AB-4B5B-A4B3-AF752F310427}"/>
              </a:ext>
            </a:extLst>
          </p:cNvPr>
          <p:cNvCxnSpPr/>
          <p:nvPr/>
        </p:nvCxnSpPr>
        <p:spPr>
          <a:xfrm>
            <a:off x="3006436" y="2400908"/>
            <a:ext cx="34774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C4317A0-6996-413D-ADD9-9FF9F385B59F}"/>
              </a:ext>
            </a:extLst>
          </p:cNvPr>
          <p:cNvSpPr/>
          <p:nvPr/>
        </p:nvSpPr>
        <p:spPr>
          <a:xfrm>
            <a:off x="3622963" y="1921070"/>
            <a:ext cx="2244436" cy="6643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INTENT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(user name, level)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5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안드로이드 프로그래밍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409709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Activities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GameActivity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									</a:t>
            </a: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EndActivity</a:t>
            </a: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Button </a:t>
            </a: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OnClickListener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()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35059E-00AB-4B5B-A4B3-AF752F310427}"/>
              </a:ext>
            </a:extLst>
          </p:cNvPr>
          <p:cNvCxnSpPr/>
          <p:nvPr/>
        </p:nvCxnSpPr>
        <p:spPr>
          <a:xfrm>
            <a:off x="3006436" y="2400908"/>
            <a:ext cx="34774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C4317A0-6996-413D-ADD9-9FF9F385B59F}"/>
              </a:ext>
            </a:extLst>
          </p:cNvPr>
          <p:cNvSpPr/>
          <p:nvPr/>
        </p:nvSpPr>
        <p:spPr>
          <a:xfrm>
            <a:off x="3622963" y="1921070"/>
            <a:ext cx="2244436" cy="6643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INTENT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(user name, level)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4AA9E2-8AB5-4F89-8FD5-18B30DECC3B5}"/>
              </a:ext>
            </a:extLst>
          </p:cNvPr>
          <p:cNvSpPr/>
          <p:nvPr/>
        </p:nvSpPr>
        <p:spPr>
          <a:xfrm>
            <a:off x="1086291" y="3995807"/>
            <a:ext cx="1634836" cy="974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Button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A5F42-ED6D-4A27-BEFB-2BCCC52BCD13}"/>
              </a:ext>
            </a:extLst>
          </p:cNvPr>
          <p:cNvSpPr txBox="1"/>
          <p:nvPr/>
        </p:nvSpPr>
        <p:spPr>
          <a:xfrm>
            <a:off x="5313220" y="3849346"/>
            <a:ext cx="32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Color: Black &lt;-&gt; White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Save Status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Status &amp; Answer </a:t>
            </a:r>
            <a:r>
              <a:rPr lang="ko-KR" altLang="en-US" dirty="0"/>
              <a:t>비교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Dot Matrix</a:t>
            </a:r>
            <a:r>
              <a:rPr lang="ko-KR" altLang="en-US" dirty="0"/>
              <a:t>에 현재 상태 출력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DD491EDC-FDB3-4407-80FC-D71B23C50A62}"/>
              </a:ext>
            </a:extLst>
          </p:cNvPr>
          <p:cNvSpPr/>
          <p:nvPr/>
        </p:nvSpPr>
        <p:spPr>
          <a:xfrm>
            <a:off x="4828311" y="3395464"/>
            <a:ext cx="464127" cy="2175164"/>
          </a:xfrm>
          <a:prstGeom prst="leftBrace">
            <a:avLst>
              <a:gd name="adj1" fmla="val 1430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F31CA6CA-9991-4C4C-B8E2-2F32DFAA5402}"/>
              </a:ext>
            </a:extLst>
          </p:cNvPr>
          <p:cNvSpPr/>
          <p:nvPr/>
        </p:nvSpPr>
        <p:spPr>
          <a:xfrm flipH="1">
            <a:off x="8521838" y="3395463"/>
            <a:ext cx="464127" cy="2312609"/>
          </a:xfrm>
          <a:prstGeom prst="leftBrace">
            <a:avLst>
              <a:gd name="adj1" fmla="val 1430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08DCFF-6EDE-4190-B6EA-7CD47D800E7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721127" y="4483046"/>
            <a:ext cx="18924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FE1EE8-0C8E-41E3-BD1E-1F8716860444}"/>
              </a:ext>
            </a:extLst>
          </p:cNvPr>
          <p:cNvSpPr txBox="1"/>
          <p:nvPr/>
        </p:nvSpPr>
        <p:spPr>
          <a:xfrm>
            <a:off x="2812147" y="4054761"/>
            <a:ext cx="166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OnClickListener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5497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안드로이드 프로그래밍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82534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Activities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EndActivity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									</a:t>
            </a: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GameActivity</a:t>
            </a: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41815C-AF9C-4E2C-A0EC-039F1575B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89" y="3857272"/>
            <a:ext cx="4976964" cy="281691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65B3010-3D59-47A0-B590-704C73AE6607}"/>
              </a:ext>
            </a:extLst>
          </p:cNvPr>
          <p:cNvCxnSpPr/>
          <p:nvPr/>
        </p:nvCxnSpPr>
        <p:spPr>
          <a:xfrm>
            <a:off x="3006436" y="2400908"/>
            <a:ext cx="34774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621D6D0-FA79-4827-9F67-353BF60ECE62}"/>
              </a:ext>
            </a:extLst>
          </p:cNvPr>
          <p:cNvSpPr/>
          <p:nvPr/>
        </p:nvSpPr>
        <p:spPr>
          <a:xfrm>
            <a:off x="3622963" y="1921070"/>
            <a:ext cx="2244436" cy="6643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INTENT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(user name, level)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53D9A-B062-4EC5-B03E-B8F3A9CBDE4B}"/>
              </a:ext>
            </a:extLst>
          </p:cNvPr>
          <p:cNvSpPr txBox="1"/>
          <p:nvPr/>
        </p:nvSpPr>
        <p:spPr>
          <a:xfrm>
            <a:off x="6606454" y="3175898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MainActivity</a:t>
            </a:r>
            <a:endParaRPr lang="ko-KR" altLang="en-US" sz="20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4C28486-8FFB-4735-ABB6-3A9CB5222E36}"/>
              </a:ext>
            </a:extLst>
          </p:cNvPr>
          <p:cNvCxnSpPr>
            <a:endCxn id="5" idx="1"/>
          </p:cNvCxnSpPr>
          <p:nvPr/>
        </p:nvCxnSpPr>
        <p:spPr>
          <a:xfrm>
            <a:off x="2022764" y="2729345"/>
            <a:ext cx="4583690" cy="646608"/>
          </a:xfrm>
          <a:prstGeom prst="bentConnector3">
            <a:avLst>
              <a:gd name="adj1" fmla="val 12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721A0F-F5F6-4E3B-A56E-4C88F8938771}"/>
              </a:ext>
            </a:extLst>
          </p:cNvPr>
          <p:cNvSpPr/>
          <p:nvPr/>
        </p:nvSpPr>
        <p:spPr>
          <a:xfrm>
            <a:off x="3622963" y="3043765"/>
            <a:ext cx="2244436" cy="6643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INTENT</a:t>
            </a:r>
          </a:p>
        </p:txBody>
      </p:sp>
    </p:spTree>
    <p:extLst>
      <p:ext uri="{BB962C8B-B14F-4D97-AF65-F5344CB8AC3E}">
        <p14:creationId xmlns:p14="http://schemas.microsoft.com/office/powerpoint/2010/main" val="217450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JNI</a:t>
            </a:r>
            <a:endParaRPr lang="ko-KR" altLang="en-US" sz="35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825345" cy="220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Dot Matrix </a:t>
            </a:r>
            <a:r>
              <a:rPr kumimoji="1" lang="ko-KR" altLang="en-US" sz="2000" b="1" dirty="0">
                <a:latin typeface="NanumSquare_ac Bold" panose="020B0600000101010101" pitchFamily="34" charset="-127"/>
                <a:ea typeface="NanumSquare_ac Bold" panose="020B0600000101010101"/>
              </a:rPr>
              <a:t>출력</a:t>
            </a:r>
            <a:endParaRPr kumimoji="1" lang="en-US" altLang="ko-KR" sz="2000" b="1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native void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printDot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(int[]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square_status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1" lang="en-US" altLang="ko-KR" sz="2000" dirty="0">
              <a:effectLst/>
              <a:latin typeface="맑은 고딕" panose="020B0503020000020004" pitchFamily="50" charset="-127"/>
              <a:ea typeface="NanumSquare_ac Bold" panose="020B0600000101010101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JNIEXPORT void JNICALL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Java_com_example_logicsquare_GameActivity_printDot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JNIEnv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*env,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jobject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this,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jintArray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square_status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	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F71E9D0-DC2B-47C6-B730-395111747C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3000" y="3429000"/>
            <a:ext cx="4401820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62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JNI</a:t>
            </a:r>
            <a:endParaRPr lang="ko-KR" altLang="en-US" sz="35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825345" cy="220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FND </a:t>
            </a:r>
            <a:r>
              <a:rPr kumimoji="1" lang="ko-KR" altLang="en-US" sz="2000" b="1" dirty="0">
                <a:latin typeface="NanumSquare_ac Bold" panose="020B0600000101010101" pitchFamily="34" charset="-127"/>
                <a:ea typeface="NanumSquare_ac Bold" panose="020B0600000101010101"/>
              </a:rPr>
              <a:t>출력</a:t>
            </a:r>
            <a:endParaRPr kumimoji="1" lang="en-US" altLang="ko-KR" sz="2000" b="1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native void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printFnd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(int lv)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JNIEXPORT void JNICALL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Java_com_example_logicsquare_GameActivity_printFnd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JNIEnv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*env,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jobject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this,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jint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lv)</a:t>
            </a: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13A440D-4FE9-4589-AF3B-39BEFFE96C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3120" y="3699164"/>
            <a:ext cx="5631824" cy="25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1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JNI</a:t>
            </a:r>
            <a:endParaRPr lang="ko-KR" altLang="en-US" sz="35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825345" cy="220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NanumSquare_ac Bold" panose="020B0600000101010101" pitchFamily="34" charset="-127"/>
                <a:ea typeface="NanumSquare_ac Bold" panose="020B0600000101010101"/>
              </a:rPr>
              <a:t>시스템콜 호출</a:t>
            </a:r>
            <a:endParaRPr kumimoji="1" lang="en-US" altLang="ko-KR" sz="2000" b="1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native int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nowScore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(int lv)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JNIEXPORT void JNICALL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Java_com_example_logicsquare_EndActivity_nowScore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JNIEnv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*env,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jobject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this,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jint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lv)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	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C2286A6-581B-482F-ABC0-1F0AF9EE2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562" y="4402377"/>
            <a:ext cx="7992419" cy="16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3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디바이스 드라이버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825345" cy="419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NanumSquare_ac Bold" panose="020B0600000101010101" pitchFamily="34" charset="-127"/>
                <a:ea typeface="NanumSquare_ac Bold" panose="020B0600000101010101"/>
              </a:rPr>
              <a:t>Module Init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NanumSquare_ac Bold" panose="020B0600000101010101" pitchFamily="34" charset="-127"/>
                <a:ea typeface="NanumSquare_ac Bold" panose="020B0600000101010101"/>
              </a:rPr>
              <a:t>Ioremap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() 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사용하여 디바이스와 연결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NanumSquare_ac Bold" panose="020B0600000101010101" pitchFamily="34" charset="-127"/>
                <a:ea typeface="NanumSquare_ac Bold" panose="020B0600000101010101"/>
              </a:rPr>
              <a:t>Module exit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NanumSquare_ac Bold" panose="020B0600000101010101" pitchFamily="34" charset="-127"/>
                <a:ea typeface="NanumSquare_ac Bold" panose="020B0600000101010101"/>
              </a:rPr>
              <a:t>Iounmap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() 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사용하여 디바이스와 연결 해제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0A4E042-F0A5-4049-8297-F1A4B07368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0915" y="2563091"/>
            <a:ext cx="5825719" cy="231764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FEB1B8E-78EF-4E21-8F12-F89BAF5328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0915" y="5801545"/>
            <a:ext cx="46672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35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디바이스 드라이버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825345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하나의 드라이버에서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FND 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디바이스와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Dot matrix 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디바이스를 </a:t>
            </a:r>
            <a:b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</a:b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모두 제어하기 위해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IOCTL 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사용 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IOCTL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의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Command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는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Dot Matrix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를 출력하는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RUN_DOT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과 </a:t>
            </a:r>
            <a:b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</a:b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FND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를 출력하는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RUN_FND 2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가지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D93A5-FB1A-4433-987E-579AC0E2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98" y="3784032"/>
            <a:ext cx="5654204" cy="18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디바이스 드라이버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82534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IOCTL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Ioctl_parameter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 : </a:t>
            </a:r>
            <a:r>
              <a:rPr kumimoji="1" lang="ko-KR" altLang="en-US" sz="2000" dirty="0">
                <a:latin typeface="NanumSquare_ac Bold" panose="020B0600000101010101" pitchFamily="34" charset="-127"/>
                <a:ea typeface="NanumSquare_ac Bold" panose="020B0600000101010101"/>
              </a:rPr>
              <a:t>출력할 데이터</a:t>
            </a: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FA3297A-0223-4661-982D-8F17F4B35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9585" y="2754962"/>
            <a:ext cx="6246829" cy="36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4664926" cy="65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목차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413A3-45A3-9E48-A8CC-1EF688B3D63D}"/>
              </a:ext>
            </a:extLst>
          </p:cNvPr>
          <p:cNvSpPr txBox="1"/>
          <p:nvPr/>
        </p:nvSpPr>
        <p:spPr>
          <a:xfrm>
            <a:off x="621817" y="1655142"/>
            <a:ext cx="8662365" cy="478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NanumSquare_ac Bold" panose="020B0600000101010101" pitchFamily="34" charset="-127"/>
                <a:ea typeface="NanumSquare_ac Bold" panose="020B0600000101010101"/>
              </a:rPr>
              <a:t>프로그램 소개</a:t>
            </a:r>
            <a:endParaRPr kumimoji="1" lang="en-US" altLang="ko-KR" sz="2000" b="1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개요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구현 기능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Flow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NanumSquare_ac Bold" panose="020B0600000101010101" pitchFamily="34" charset="-127"/>
                <a:ea typeface="NanumSquare_ac Bold" panose="020B0600000101010101"/>
              </a:rPr>
              <a:t>개발</a:t>
            </a:r>
            <a:endParaRPr kumimoji="1" lang="en-US" altLang="ko-KR" sz="2000" b="1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안드로이드 프로그래밍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JNI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디바이스 드라이버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(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모듈 프로그래밍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시스템콜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NanumSquare_ac Bold" panose="020B0600000101010101" pitchFamily="34" charset="-127"/>
                <a:ea typeface="NanumSquare_ac Bold" panose="020B0600000101010101"/>
              </a:rPr>
              <a:t>프로그램 시연</a:t>
            </a:r>
            <a:endParaRPr kumimoji="1" lang="en-US" altLang="ko-KR" sz="2000" b="1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NanumSquare_ac Bold" panose="020B0600000101010101" pitchFamily="34" charset="-127"/>
                <a:ea typeface="NanumSquare_ac Bold" panose="020B0600000101010101"/>
              </a:rPr>
              <a:t>결론</a:t>
            </a:r>
            <a:endParaRPr kumimoji="1" lang="en-US" altLang="ko-KR" sz="2000" b="1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555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시스템콜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51162" y="1984384"/>
            <a:ext cx="8825345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시스템콜 번호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: 379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시스템콜 이름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: </a:t>
            </a:r>
            <a:r>
              <a:rPr kumimoji="1" lang="en-US" altLang="ko-KR" dirty="0" err="1">
                <a:latin typeface="NanumSquare_ac Bold" panose="020B0600000101010101" pitchFamily="34" charset="-127"/>
                <a:ea typeface="NanumSquare_ac Bold" panose="020B0600000101010101"/>
              </a:rPr>
              <a:t>logiccall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사용자로부터 전달받은 데이터를 통해 스코어를 계산 후 반환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F96F69-EA4C-492A-880C-5A25AE570E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66754" y="3588329"/>
            <a:ext cx="4172492" cy="23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프로그램 시연</a:t>
            </a:r>
          </a:p>
        </p:txBody>
      </p:sp>
      <p:pic>
        <p:nvPicPr>
          <p:cNvPr id="3" name="시연">
            <a:hlinkClick r:id="" action="ppaction://media"/>
            <a:extLst>
              <a:ext uri="{FF2B5EF4-FFF2-40B4-BE49-F238E27FC236}">
                <a16:creationId xmlns:a16="http://schemas.microsoft.com/office/drawing/2014/main" id="{DAC9F275-A100-4D5D-A010-09566A586A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5923" y="1833462"/>
            <a:ext cx="8074154" cy="45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60F38-A9AE-41BE-B123-16CD56380291}"/>
              </a:ext>
            </a:extLst>
          </p:cNvPr>
          <p:cNvSpPr txBox="1"/>
          <p:nvPr/>
        </p:nvSpPr>
        <p:spPr>
          <a:xfrm>
            <a:off x="664831" y="1949185"/>
            <a:ext cx="9033349" cy="4153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한계점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marL="9906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리소스 부족으로 레벨을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개까지만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서비스하여 조금 부족하다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906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안드로이드의 서비스 등을 이용하지 않았다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90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UI/UX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단순하다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90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Dot matrix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width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 최대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7*7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까지만 지원가능</a:t>
            </a:r>
          </a:p>
          <a:p>
            <a:pPr marL="990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발전 가능성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marL="9906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그림을 입력하면 해당 그림으로 퍼즐을 만드는 기능</a:t>
            </a:r>
          </a:p>
          <a:p>
            <a:pPr marL="9906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레벨을 증가하면 유저끼리 스코어를 통한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Ranking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구현</a:t>
            </a:r>
          </a:p>
          <a:p>
            <a:pPr marL="990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Dot matrix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크기가 증가하면 더 많은 퍼즐 제공 가능</a:t>
            </a:r>
          </a:p>
        </p:txBody>
      </p:sp>
    </p:spTree>
    <p:extLst>
      <p:ext uri="{BB962C8B-B14F-4D97-AF65-F5344CB8AC3E}">
        <p14:creationId xmlns:p14="http://schemas.microsoft.com/office/powerpoint/2010/main" val="174460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4664926" cy="65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프로그램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413A3-45A3-9E48-A8CC-1EF688B3D63D}"/>
              </a:ext>
            </a:extLst>
          </p:cNvPr>
          <p:cNvSpPr txBox="1"/>
          <p:nvPr/>
        </p:nvSpPr>
        <p:spPr>
          <a:xfrm>
            <a:off x="621817" y="1615953"/>
            <a:ext cx="8662365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Square Logic</a:t>
            </a:r>
            <a:r>
              <a:rPr kumimoji="1" lang="ko-KR" altLang="en-US" sz="2000" b="1" dirty="0">
                <a:latin typeface="NanumSquare_ac Bold" panose="020B0600000101010101" pitchFamily="34" charset="-127"/>
                <a:ea typeface="NanumSquare_ac Bold" panose="020B0600000101010101"/>
              </a:rPr>
              <a:t> </a:t>
            </a: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(</a:t>
            </a:r>
            <a:r>
              <a:rPr kumimoji="1" lang="ko-KR" altLang="en-US" sz="2000" b="1" dirty="0">
                <a:latin typeface="NanumSquare_ac Bold" panose="020B0600000101010101" pitchFamily="34" charset="-127"/>
                <a:ea typeface="NanumSquare_ac Bold" panose="020B0600000101010101"/>
              </a:rPr>
              <a:t>네모 로직</a:t>
            </a: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Square_ac Bold" panose="020B0600000101010101" pitchFamily="34" charset="-127"/>
                <a:ea typeface="NanumSquare_ac Bold" panose="020B0600000101010101"/>
              </a:rPr>
              <a:t>직사각형에 적힌 숫자를 보고 규칙에 </a:t>
            </a:r>
            <a:br>
              <a:rPr kumimoji="1" lang="en-US" altLang="ko-KR" sz="1600" dirty="0">
                <a:latin typeface="NanumSquare_ac Bold" panose="020B0600000101010101" pitchFamily="34" charset="-127"/>
                <a:ea typeface="NanumSquare_ac Bold" panose="020B0600000101010101"/>
              </a:rPr>
            </a:br>
            <a:r>
              <a:rPr kumimoji="1" lang="ko-KR" altLang="en-US" sz="1600" dirty="0">
                <a:latin typeface="NanumSquare_ac Bold" panose="020B0600000101010101" pitchFamily="34" charset="-127"/>
                <a:ea typeface="NanumSquare_ac Bold" panose="020B0600000101010101"/>
              </a:rPr>
              <a:t>따라</a:t>
            </a:r>
            <a:r>
              <a:rPr kumimoji="1" lang="en-US" altLang="ko-KR" sz="1600" dirty="0">
                <a:latin typeface="NanumSquare_ac Bold" panose="020B0600000101010101" pitchFamily="34" charset="-127"/>
                <a:ea typeface="NanumSquare_ac Bold" panose="020B0600000101010101"/>
              </a:rPr>
              <a:t> </a:t>
            </a:r>
            <a:r>
              <a:rPr kumimoji="1" lang="ko-KR" altLang="en-US" sz="1600" dirty="0">
                <a:latin typeface="NanumSquare_ac Bold" panose="020B0600000101010101" pitchFamily="34" charset="-127"/>
                <a:ea typeface="NanumSquare_ac Bold" panose="020B0600000101010101"/>
              </a:rPr>
              <a:t>사각형을 색칠해서 완성하는 퍼즐</a:t>
            </a:r>
            <a:br>
              <a:rPr kumimoji="1" lang="en-US" altLang="ko-KR" sz="1600" dirty="0">
                <a:latin typeface="NanumSquare_ac Bold" panose="020B0600000101010101" pitchFamily="34" charset="-127"/>
                <a:ea typeface="NanumSquare_ac Bold" panose="020B0600000101010101"/>
              </a:rPr>
            </a:br>
            <a:endParaRPr kumimoji="1" lang="en-US" altLang="ko-KR" sz="1600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Square_ac Bold" panose="020B0600000101010101" pitchFamily="34" charset="-127"/>
                <a:ea typeface="NanumSquare_ac Bold" panose="020B0600000101010101"/>
              </a:rPr>
              <a:t>퍼즐 규칙</a:t>
            </a:r>
            <a:endParaRPr kumimoji="1" lang="en-US" altLang="ko-KR" sz="1600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쓰인 숫자만큼의 연속된 칸을 </a:t>
            </a:r>
            <a:br>
              <a:rPr lang="en-US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</a:br>
            <a:r>
              <a:rPr lang="ko-KR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칠해야 한다</a:t>
            </a:r>
            <a:r>
              <a:rPr lang="en-US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.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숫자와 숫자 사이에는 적어도 </a:t>
            </a:r>
            <a:br>
              <a:rPr lang="en-US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</a:br>
            <a:r>
              <a:rPr lang="ko-KR" altLang="ko-KR" sz="16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한칸을</a:t>
            </a:r>
            <a:r>
              <a:rPr lang="ko-KR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 비워야 한다</a:t>
            </a:r>
            <a:r>
              <a:rPr lang="en-US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.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숫자의 순서와 칠해진 칸의 순서는 </a:t>
            </a:r>
            <a:br>
              <a:rPr lang="en-US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</a:br>
            <a:r>
              <a:rPr lang="ko-KR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일치해야 한다</a:t>
            </a:r>
            <a:r>
              <a:rPr lang="en-US" altLang="ko-KR" sz="16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.</a:t>
            </a:r>
            <a:endParaRPr kumimoji="1" lang="en-US" altLang="ko-KR" sz="1600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5" name="그림 4" descr="nonogram">
            <a:extLst>
              <a:ext uri="{FF2B5EF4-FFF2-40B4-BE49-F238E27FC236}">
                <a16:creationId xmlns:a16="http://schemas.microsoft.com/office/drawing/2014/main" id="{97B836DC-7B07-46E0-A50E-348CCB9F4D0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5"/>
          <a:stretch/>
        </p:blipFill>
        <p:spPr bwMode="auto">
          <a:xfrm>
            <a:off x="5564777" y="2375970"/>
            <a:ext cx="3536525" cy="3773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87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4664926" cy="65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프로그램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DA714-776B-4184-82E1-A5F43D8C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8" y="3332126"/>
            <a:ext cx="4426948" cy="2511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7EF6E0-795C-49AC-8153-2E0F1C099D00}"/>
              </a:ext>
            </a:extLst>
          </p:cNvPr>
          <p:cNvSpPr txBox="1"/>
          <p:nvPr/>
        </p:nvSpPr>
        <p:spPr>
          <a:xfrm>
            <a:off x="401596" y="1458732"/>
            <a:ext cx="495082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_ac Bold" panose="020B0600000101010101" pitchFamily="34" charset="-127"/>
                <a:ea typeface="NanumSquare_ac Bold" panose="020B0600000101010101"/>
              </a:rPr>
              <a:t>유저 정보 저장</a:t>
            </a:r>
            <a:endParaRPr kumimoji="1" lang="en-US" altLang="ko-KR" b="1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/data/local/</a:t>
            </a:r>
            <a:r>
              <a:rPr kumimoji="1" lang="en-US" altLang="ko-KR" dirty="0" err="1">
                <a:latin typeface="NanumSquare_ac Bold" panose="020B0600000101010101" pitchFamily="34" charset="-127"/>
                <a:ea typeface="NanumSquare_ac Bold" panose="020B0600000101010101"/>
              </a:rPr>
              <a:t>tmp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/user-info.txt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[user name] [user level]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D63CD1-FA48-4124-8ED0-4D03D190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424" y="4282939"/>
            <a:ext cx="3810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4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4664926" cy="65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프로그램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7EF6E0-795C-49AC-8153-2E0F1C099D00}"/>
              </a:ext>
            </a:extLst>
          </p:cNvPr>
          <p:cNvSpPr txBox="1"/>
          <p:nvPr/>
        </p:nvSpPr>
        <p:spPr>
          <a:xfrm>
            <a:off x="506097" y="1593914"/>
            <a:ext cx="759287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_ac Bold" panose="020B0600000101010101" pitchFamily="34" charset="-127"/>
                <a:ea typeface="NanumSquare_ac Bold" panose="020B0600000101010101"/>
              </a:rPr>
              <a:t>단계별 게임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1~5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단계의 서로 다른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5x5 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네모 로직 게임을 제공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Nonogram.com 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어플의 컨텐츠를 참조하였음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3FD684-A9C5-4FF0-8822-F4F426BC74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22" y="3137715"/>
            <a:ext cx="2918065" cy="16414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F26A9C-42A9-44CF-93E6-04384BC87B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92" y="3137715"/>
            <a:ext cx="2918065" cy="16414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66FB79-09A7-4783-A834-E685ABDAB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3137715"/>
            <a:ext cx="2918065" cy="16414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D86D59-E5B1-4F7A-9FCB-A737D00D83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37" y="4956706"/>
            <a:ext cx="2918065" cy="16414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B8FC79-9E97-4123-9B09-9ECEC3E3A9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58" y="4956706"/>
            <a:ext cx="2918065" cy="16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4664926" cy="65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프로그램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7EF6E0-795C-49AC-8153-2E0F1C099D00}"/>
              </a:ext>
            </a:extLst>
          </p:cNvPr>
          <p:cNvSpPr txBox="1"/>
          <p:nvPr/>
        </p:nvSpPr>
        <p:spPr>
          <a:xfrm>
            <a:off x="506097" y="1593914"/>
            <a:ext cx="7592874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_ac Bold" panose="020B0600000101010101" pitchFamily="34" charset="-127"/>
                <a:ea typeface="NanumSquare_ac Bold" panose="020B0600000101010101"/>
              </a:rPr>
              <a:t>터치스크린을 통한 게임 진행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터치 스크린의 사각형을 터치하면 </a:t>
            </a:r>
            <a:b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</a:b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해당 칸이 </a:t>
            </a:r>
            <a:r>
              <a:rPr kumimoji="1" lang="ko-KR" altLang="en-US" dirty="0" err="1">
                <a:latin typeface="NanumSquare_ac Bold" panose="020B0600000101010101" pitchFamily="34" charset="-127"/>
                <a:ea typeface="NanumSquare_ac Bold" panose="020B0600000101010101"/>
              </a:rPr>
              <a:t>채워짐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Dot matrix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에서도 상응하는 칸에 </a:t>
            </a:r>
            <a:b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</a:b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불이 들어오며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FND</a:t>
            </a: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에서는 레벨을 </a:t>
            </a:r>
            <a:b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</a:b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확인할 수 있음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6863C8-C645-4B08-88A0-2240A500230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235" r="201" b="7918"/>
          <a:stretch/>
        </p:blipFill>
        <p:spPr bwMode="auto">
          <a:xfrm>
            <a:off x="4953000" y="1789924"/>
            <a:ext cx="4358898" cy="43588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7212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4664926" cy="65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프로그램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7EF6E0-795C-49AC-8153-2E0F1C099D00}"/>
              </a:ext>
            </a:extLst>
          </p:cNvPr>
          <p:cNvSpPr txBox="1"/>
          <p:nvPr/>
        </p:nvSpPr>
        <p:spPr>
          <a:xfrm>
            <a:off x="506096" y="1593914"/>
            <a:ext cx="8693321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_ac Bold" panose="020B0600000101010101" pitchFamily="34" charset="-127"/>
                <a:ea typeface="NanumSquare_ac Bold" panose="020B0600000101010101"/>
              </a:rPr>
              <a:t>스코어 계산</a:t>
            </a:r>
            <a:endParaRPr kumimoji="1" lang="en-US" altLang="ko-KR" b="1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레벨별로 스코어를 계산하여 게임을 클리어할 시 스코어를 띄워준다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점수계산법 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= (1 + .. + </a:t>
            </a:r>
            <a:r>
              <a:rPr kumimoji="1" lang="en-US" altLang="ko-KR" dirty="0" err="1">
                <a:latin typeface="NanumSquare_ac Bold" panose="020B0600000101010101" pitchFamily="34" charset="-127"/>
                <a:ea typeface="NanumSquare_ac Bold" panose="020B0600000101010101"/>
              </a:rPr>
              <a:t>now_level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시스템콜 사용</a:t>
            </a:r>
            <a:r>
              <a:rPr kumimoji="1" lang="en-US" altLang="ko-KR" dirty="0">
                <a:latin typeface="NanumSquare_ac Bold" panose="020B0600000101010101" pitchFamily="34" charset="-127"/>
                <a:ea typeface="NanumSquare_ac Bold" panose="020B0600000101010101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2BEF26-4D7F-4F66-AED6-42A96FC3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19" y="3429000"/>
            <a:ext cx="5276762" cy="29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4664926" cy="65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Flow Chart</a:t>
            </a:r>
            <a:endParaRPr lang="ko-KR" altLang="en-US" sz="35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14CBEE-442C-4045-80C2-2AA64CC868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941" y="1671371"/>
            <a:ext cx="3417759" cy="47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970004" y="2826968"/>
            <a:ext cx="43434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유저 정보 입력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저장된 정보가 없으면 새로 저장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정보에 따라 게임 시작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_ac Bold" panose="020B0600000101010101" pitchFamily="34" charset="-127"/>
                <a:ea typeface="NanumSquare_ac Bold" panose="020B0600000101010101"/>
              </a:rPr>
              <a:t>게임 클리어 후 다음 레벨 또는 메인</a:t>
            </a:r>
            <a:endParaRPr kumimoji="1" lang="en-US" altLang="ko-KR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53853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처리 21"/>
          <p:cNvSpPr/>
          <p:nvPr/>
        </p:nvSpPr>
        <p:spPr>
          <a:xfrm>
            <a:off x="0" y="259882"/>
            <a:ext cx="9906000" cy="1009548"/>
          </a:xfrm>
          <a:prstGeom prst="flowChartProcess">
            <a:avLst/>
          </a:prstGeom>
          <a:solidFill>
            <a:srgbClr val="93A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1596" y="449184"/>
            <a:ext cx="5957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>
                <a:solidFill>
                  <a:schemeClr val="bg1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안드로이드 프로그래밍</a:t>
            </a:r>
            <a:endParaRPr lang="ko-KR" altLang="en-US" sz="3500" b="1" dirty="0">
              <a:solidFill>
                <a:schemeClr val="bg1"/>
              </a:solidFill>
              <a:latin typeface="NanumSquare_ac ExtraBold" panose="020B0600000101010101" pitchFamily="34" charset="-127"/>
              <a:ea typeface="NanumSquare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C4E-F6C8-42F0-92F3-305602181D7C}"/>
              </a:ext>
            </a:extLst>
          </p:cNvPr>
          <p:cNvSpPr txBox="1"/>
          <p:nvPr/>
        </p:nvSpPr>
        <p:spPr>
          <a:xfrm>
            <a:off x="609599" y="1607768"/>
            <a:ext cx="854825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Square_ac Bold" panose="020B0600000101010101" pitchFamily="34" charset="-127"/>
                <a:ea typeface="NanumSquare_ac Bold" panose="020B0600000101010101"/>
              </a:rPr>
              <a:t>Activities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MainActivity</a:t>
            </a:r>
            <a:r>
              <a:rPr kumimoji="1" lang="en-US" altLang="ko-KR" sz="2000" dirty="0">
                <a:latin typeface="NanumSquare_ac Bold" panose="020B0600000101010101" pitchFamily="34" charset="-127"/>
                <a:ea typeface="NanumSquare_ac Bold" panose="020B0600000101010101"/>
              </a:rPr>
              <a:t>									</a:t>
            </a:r>
            <a:r>
              <a:rPr kumimoji="1" lang="en-US" altLang="ko-KR" sz="2000" dirty="0" err="1">
                <a:latin typeface="NanumSquare_ac Bold" panose="020B0600000101010101" pitchFamily="34" charset="-127"/>
                <a:ea typeface="NanumSquare_ac Bold" panose="020B0600000101010101"/>
              </a:rPr>
              <a:t>GameActivity</a:t>
            </a:r>
            <a:endParaRPr kumimoji="1" lang="en-US" altLang="ko-KR" sz="2000" dirty="0">
              <a:latin typeface="NanumSquare_ac Bold" panose="020B0600000101010101" pitchFamily="34" charset="-127"/>
              <a:ea typeface="NanumSquare_ac Bold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096586-5A00-47EC-9EE2-DF712409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42" y="2902265"/>
            <a:ext cx="5994515" cy="33885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FD8762-53B3-4082-AAFE-4EFF827F5278}"/>
              </a:ext>
            </a:extLst>
          </p:cNvPr>
          <p:cNvCxnSpPr/>
          <p:nvPr/>
        </p:nvCxnSpPr>
        <p:spPr>
          <a:xfrm>
            <a:off x="3006436" y="2400908"/>
            <a:ext cx="34774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68DCFFE-50A2-406B-B758-318F5310F670}"/>
              </a:ext>
            </a:extLst>
          </p:cNvPr>
          <p:cNvSpPr/>
          <p:nvPr/>
        </p:nvSpPr>
        <p:spPr>
          <a:xfrm>
            <a:off x="3622963" y="1921070"/>
            <a:ext cx="2244436" cy="6643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INTENT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(user name, level)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9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596</Words>
  <Application>Microsoft Office PowerPoint</Application>
  <PresentationFormat>A4 용지(210x297mm)</PresentationFormat>
  <Paragraphs>127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NanumSquare_ac Bold</vt:lpstr>
      <vt:lpstr>NanumSquare_ac ExtraBold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박수진</cp:lastModifiedBy>
  <cp:revision>160</cp:revision>
  <dcterms:created xsi:type="dcterms:W3CDTF">2016-10-11T23:59:17Z</dcterms:created>
  <dcterms:modified xsi:type="dcterms:W3CDTF">2021-06-22T05:23:09Z</dcterms:modified>
  <cp:version/>
</cp:coreProperties>
</file>